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64" r:id="rId3"/>
    <p:sldId id="266" r:id="rId4"/>
    <p:sldId id="265" r:id="rId5"/>
    <p:sldId id="259" r:id="rId6"/>
    <p:sldId id="268" r:id="rId7"/>
    <p:sldId id="261" r:id="rId8"/>
    <p:sldId id="269" r:id="rId9"/>
    <p:sldId id="271" r:id="rId10"/>
    <p:sldId id="272" r:id="rId11"/>
    <p:sldId id="273" r:id="rId12"/>
    <p:sldId id="274" r:id="rId13"/>
    <p:sldId id="26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3ED15-923D-4112-8042-4C8FDF43E85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93BA2-2839-4A27-974C-EE1781BFD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Елена\фото\ФОТО  Лена\Ямал 2008\IMG_433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286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8029604" cy="2571768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Великая Северная экспедиция  XVIII в. </a:t>
            </a:r>
            <a:r>
              <a:rPr lang="ru-RU" sz="4800" b="1" dirty="0" smtClean="0">
                <a:solidFill>
                  <a:schemeClr val="tx1"/>
                </a:solidFill>
              </a:rPr>
              <a:t/>
            </a:r>
            <a:br>
              <a:rPr lang="ru-RU" sz="4800" b="1" dirty="0" smtClean="0">
                <a:solidFill>
                  <a:schemeClr val="tx1"/>
                </a:solidFill>
              </a:rPr>
            </a:br>
            <a:r>
              <a:rPr lang="ru-RU" sz="4800" b="1" dirty="0" smtClean="0">
                <a:solidFill>
                  <a:schemeClr val="tx1"/>
                </a:solidFill>
              </a:rPr>
              <a:t>в </a:t>
            </a:r>
            <a:r>
              <a:rPr lang="ru-RU" sz="4800" b="1" dirty="0">
                <a:solidFill>
                  <a:schemeClr val="tx1"/>
                </a:solidFill>
              </a:rPr>
              <a:t>этнографическом </a:t>
            </a:r>
            <a:r>
              <a:rPr lang="ru-RU" sz="4800" b="1" dirty="0" err="1">
                <a:solidFill>
                  <a:schemeClr val="tx1"/>
                </a:solidFill>
              </a:rPr>
              <a:t>дискурсе</a:t>
            </a:r>
            <a:endParaRPr lang="ru-RU" sz="4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2000264"/>
          </a:xfrm>
        </p:spPr>
        <p:txBody>
          <a:bodyPr>
            <a:normAutofit fontScale="77500" lnSpcReduction="20000"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Мартынова Елена Петровна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ФГБОУ ВО «Тульский государственный педагогический  университет им. Л.Н. Толстого»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Якоб</a:t>
            </a:r>
            <a:r>
              <a:rPr lang="ru-RU" dirty="0" smtClean="0"/>
              <a:t> </a:t>
            </a:r>
            <a:r>
              <a:rPr lang="ru-RU" dirty="0" err="1" smtClean="0"/>
              <a:t>Линденау</a:t>
            </a:r>
            <a:r>
              <a:rPr lang="ru-RU" dirty="0" smtClean="0"/>
              <a:t> </a:t>
            </a:r>
            <a:r>
              <a:rPr lang="ru-RU" sz="3600" dirty="0" smtClean="0"/>
              <a:t>(</a:t>
            </a:r>
            <a:r>
              <a:rPr lang="ru-RU" sz="3600" dirty="0" err="1" smtClean="0"/>
              <a:t>ок</a:t>
            </a:r>
            <a:r>
              <a:rPr lang="ru-RU" sz="3600" dirty="0" smtClean="0"/>
              <a:t>. 1700-1795)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1546"/>
            <a:ext cx="4038600" cy="55721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Этнографическая составляющая его трудов наиболее ценна и интересна для изучения истории и культуры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якутов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тунгусов и других народов и не потеряла своей историко-этнографической актуальности и поныне.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Перевод и издание его монографии осуществлены только в 1983 г.под названием «Описание народов Сибири (первая пол. XVIII в.) Историко-этнографические материалы о народах Сибири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Северо-Востока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(Магадан, 1983)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Lindenau Jakob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14488"/>
            <a:ext cx="3500461" cy="471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072330" y="128586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Камчатский отряд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/>
              <a:t>В начале 1737 г. профессора  Миллер и </a:t>
            </a:r>
            <a:r>
              <a:rPr lang="ru-RU" dirty="0" err="1"/>
              <a:t>Гмелин</a:t>
            </a:r>
            <a:r>
              <a:rPr lang="ru-RU" dirty="0"/>
              <a:t> решили остаться в Якутске, объяснив свою остановку недостатком судов и припасов. Решили отправить на Камчатку талантливого Крашенинникова, который получил подробную инструкцию того, что ему следует приготовить к их прибытию. На Камчатке Степан  </a:t>
            </a:r>
            <a:r>
              <a:rPr lang="ru-RU" dirty="0" err="1"/>
              <a:t>Крашенниников</a:t>
            </a:r>
            <a:r>
              <a:rPr lang="ru-RU" dirty="0"/>
              <a:t> пробыл 4 года. Смог собрать уникальные научные материалы об этом практически неизученном крае. В 1740 г. на Камчатку прибыли новые исследователи для путешествия к североамериканскому материку. Среди них были </a:t>
            </a:r>
            <a:r>
              <a:rPr lang="ru-RU" dirty="0" err="1"/>
              <a:t>Стеллер</a:t>
            </a:r>
            <a:r>
              <a:rPr lang="ru-RU" dirty="0"/>
              <a:t> и де </a:t>
            </a:r>
            <a:r>
              <a:rPr lang="ru-RU" dirty="0" err="1"/>
              <a:t>ла</a:t>
            </a:r>
            <a:r>
              <a:rPr lang="ru-RU" dirty="0"/>
              <a:t> </a:t>
            </a:r>
            <a:r>
              <a:rPr lang="ru-RU" dirty="0" err="1"/>
              <a:t>Кройер</a:t>
            </a:r>
            <a:r>
              <a:rPr lang="ru-RU"/>
              <a:t>. </a:t>
            </a:r>
            <a:endParaRPr lang="ru-RU" dirty="0"/>
          </a:p>
        </p:txBody>
      </p:sp>
      <p:pic>
        <p:nvPicPr>
          <p:cNvPr id="6" name="Содержимое 5" descr="http://s-krasoty.ru/sites/default/files/AK_Krasheninnikov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038600" cy="450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avatars.mds.yandex.net/get-zen_doc/59126/pub_5aa658b88c8be3307ca4ceac_5aa6595079885ed9a51f14b9/scale_1200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63"/>
            <a:ext cx="4572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www.kunstkamera.ru/images/300/300/300_05_05_06.jpg"/>
          <p:cNvPicPr>
            <a:picLocks noGrp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3714750"/>
            <a:ext cx="4038600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cfh.ru/files/iblock/a13/a1395d7f2af3b5d659e1d8fa4fdd5e99.jpg"/>
          <p:cNvPicPr/>
          <p:nvPr/>
        </p:nvPicPr>
        <p:blipFill>
          <a:blip r:embed="rId4"/>
          <a:srcRect l="34635"/>
          <a:stretch>
            <a:fillRect/>
          </a:stretch>
        </p:blipFill>
        <p:spPr bwMode="auto">
          <a:xfrm>
            <a:off x="285720" y="214290"/>
            <a:ext cx="435771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</a:t>
            </a:r>
            <a:endParaRPr lang="ru-RU" dirty="0"/>
          </a:p>
        </p:txBody>
      </p:sp>
      <p:pic>
        <p:nvPicPr>
          <p:cNvPr id="14" name="Содержимое 13" descr="http://www.auction-imperia.ru/i/booklot/_DSC3806-7.jpg"/>
          <p:cNvPicPr>
            <a:picLocks noGrp="1"/>
          </p:cNvPicPr>
          <p:nvPr>
            <p:ph idx="1"/>
          </p:nvPr>
        </p:nvPicPr>
        <p:blipFill>
          <a:blip r:embed="rId2"/>
          <a:srcRect l="26783"/>
          <a:stretch>
            <a:fillRect/>
          </a:stretch>
        </p:blipFill>
        <p:spPr bwMode="auto">
          <a:xfrm>
            <a:off x="0" y="3929042"/>
            <a:ext cx="571500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3" cstate="print"/>
          <a:srcRect l="14628" t="11617" r="39797" b="20273"/>
          <a:stretch>
            <a:fillRect/>
          </a:stretch>
        </p:blipFill>
        <p:spPr bwMode="auto">
          <a:xfrm>
            <a:off x="4786314" y="857232"/>
            <a:ext cx="435768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72074"/>
            <a:ext cx="7772400" cy="6969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БЛАГОДАРЮ  ЗА  ВНИМАНИЕ!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! </a:t>
            </a:r>
            <a:endParaRPr lang="ru-RU" dirty="0"/>
          </a:p>
        </p:txBody>
      </p:sp>
      <p:pic>
        <p:nvPicPr>
          <p:cNvPr id="5" name="Рисунок 4" descr="https://myslide.ru/documents_7/e57e45fde02ff04f50aa38ba6e4e7739/img1.jpg"/>
          <p:cNvPicPr/>
          <p:nvPr/>
        </p:nvPicPr>
        <p:blipFill>
          <a:blip r:embed="rId2"/>
          <a:srcRect t="7362"/>
          <a:stretch>
            <a:fillRect/>
          </a:stretch>
        </p:blipFill>
        <p:spPr bwMode="auto">
          <a:xfrm>
            <a:off x="1357290" y="285728"/>
            <a:ext cx="664373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/>
              <a:t>ВВЕДЕНИЕ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25754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err="1" smtClean="0"/>
              <a:t>Северность</a:t>
            </a:r>
            <a:r>
              <a:rPr lang="ru-RU" b="1" i="1" dirty="0" smtClean="0"/>
              <a:t> России</a:t>
            </a: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 l="12221" r="11750"/>
          <a:stretch>
            <a:fillRect/>
          </a:stretch>
        </p:blipFill>
        <p:spPr bwMode="auto">
          <a:xfrm>
            <a:off x="3786182" y="428604"/>
            <a:ext cx="535781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71934" y="5572140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Менделеев Д.И. К познанию России. СПб., 1906.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v.baltnews.com/images/102400/57/1024005703.jpg"/>
          <p:cNvPicPr/>
          <p:nvPr/>
        </p:nvPicPr>
        <p:blipFill>
          <a:blip r:embed="rId2"/>
          <a:srcRect b="25115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2844" y="142852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Имперское измерение России </a:t>
            </a:r>
          </a:p>
          <a:p>
            <a:pPr algn="ctr"/>
            <a:r>
              <a:rPr lang="ru-RU" i="1" dirty="0" smtClean="0"/>
              <a:t>(А.И. Миллер)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143008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7" name="Рисунок 6" descr="http://zoocoin.ru/files/goods/10000/11700/11757/9766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714488"/>
            <a:ext cx="5515117" cy="389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8728" y="642918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Дух петровской эпохи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XVIII</a:t>
            </a:r>
            <a:r>
              <a:rPr lang="ru-RU" sz="3200" dirty="0" smtClean="0"/>
              <a:t>в. – век великих экспедиций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Великая Северная экспедиция (1733-1742) 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357298"/>
            <a:ext cx="4038600" cy="476886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В XVIII в. начались целенаправленные изыскания российских путешественников и профессиональных ученых.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Предтечей этнографической науки  в России надо признать Петра  I, основавшего  знаменитую Кунсткамеру в северной столице (1718 г.).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 smtClean="0"/>
              <a:t>Экспедиции были </a:t>
            </a:r>
            <a:r>
              <a:rPr lang="ru-RU" sz="1800" dirty="0"/>
              <a:t>организованы Российской Академией наук ( образована </a:t>
            </a:r>
            <a:r>
              <a:rPr lang="ru-RU" sz="1800" dirty="0" smtClean="0"/>
              <a:t>в 1724 </a:t>
            </a:r>
            <a:r>
              <a:rPr lang="ru-RU" sz="1800" dirty="0"/>
              <a:t>г.)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Две Камчатские экспедиции </a:t>
            </a:r>
            <a:r>
              <a:rPr lang="ru-RU" sz="1800" dirty="0" err="1"/>
              <a:t>Витуса</a:t>
            </a:r>
            <a:r>
              <a:rPr lang="ru-RU" sz="1800" dirty="0"/>
              <a:t> Беринга (Первая – </a:t>
            </a:r>
            <a:r>
              <a:rPr lang="ru-RU" sz="1800" dirty="0" smtClean="0"/>
              <a:t>1725-1727; вторая – 1733- 1742). Затем </a:t>
            </a:r>
            <a:r>
              <a:rPr lang="ru-RU" sz="1800" dirty="0"/>
              <a:t>последовало несколько академических экспедиций в Сибирь, Поволжье и другие регионы страны</a:t>
            </a:r>
            <a:r>
              <a:rPr lang="ru-RU" sz="1800" dirty="0" smtClean="0"/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 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932363" y="5857892"/>
            <a:ext cx="3240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/>
              <a:t>               </a:t>
            </a:r>
            <a:r>
              <a:rPr lang="ru-RU" dirty="0" err="1"/>
              <a:t>Витус</a:t>
            </a:r>
            <a:r>
              <a:rPr lang="ru-RU" dirty="0"/>
              <a:t> Беринг</a:t>
            </a:r>
          </a:p>
        </p:txBody>
      </p:sp>
      <p:pic>
        <p:nvPicPr>
          <p:cNvPr id="7" name="Содержимое 6" descr="http://www.sentstory.ru/wa-data/public/site/img/%D0%92%D0%B8%D1%82%D1%83%D1%81%20%D0%91%D0%B5%D1%80%D0%B8%D0%BD%D0%B3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85860"/>
            <a:ext cx="4038600" cy="411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ttps://www.papmambook.ru/images/upl/tinymce/articles_4096_5e566b9c588612e5e53b675f67989ccca55306c41ceca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4400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Великая Северная экспедиция (1733-1742)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Группе ученых было поручено проводить исследования в самой Сибири, изучать ее природу и жителей.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Г.Ф. Миллер</a:t>
            </a:r>
            <a:r>
              <a:rPr lang="ru-RU" sz="2000" dirty="0" smtClean="0"/>
              <a:t>, руководитель так зазываемого  «сухопутного», или академического, отряда. Изучал «внутренние» районы Сибири.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В работе отряда приняли участие профессор химии и натуральной истории Иоганн Георг </a:t>
            </a:r>
            <a:r>
              <a:rPr lang="ru-RU" sz="2000" dirty="0" err="1" smtClean="0"/>
              <a:t>Гмелин</a:t>
            </a:r>
            <a:r>
              <a:rPr lang="ru-RU" sz="2000" dirty="0" smtClean="0"/>
              <a:t>, профессор астрономии Людвиг </a:t>
            </a:r>
            <a:r>
              <a:rPr lang="ru-RU" sz="2000" dirty="0" err="1" smtClean="0"/>
              <a:t>Делиль</a:t>
            </a:r>
            <a:r>
              <a:rPr lang="ru-RU" sz="2000" dirty="0" smtClean="0"/>
              <a:t> </a:t>
            </a:r>
            <a:r>
              <a:rPr lang="ru-RU" sz="2000" dirty="0" err="1" smtClean="0"/>
              <a:t>Делакроер</a:t>
            </a:r>
            <a:r>
              <a:rPr lang="ru-RU" sz="2000" dirty="0" smtClean="0"/>
              <a:t>, адъюнкт Иоганн </a:t>
            </a:r>
            <a:r>
              <a:rPr lang="ru-RU" sz="2000" dirty="0" err="1" smtClean="0"/>
              <a:t>Эгергард</a:t>
            </a:r>
            <a:r>
              <a:rPr lang="ru-RU" sz="2000" dirty="0" smtClean="0"/>
              <a:t> Фишер, адъюнкт натуральной истории Петербургской академии наук Георг Вильгельм </a:t>
            </a:r>
            <a:r>
              <a:rPr lang="ru-RU" sz="2000" dirty="0" err="1" smtClean="0"/>
              <a:t>Стеллер</a:t>
            </a:r>
            <a:r>
              <a:rPr lang="ru-RU" sz="2000" dirty="0" smtClean="0"/>
              <a:t>, студенты Степан Крашенинников, Василий Третьяков, Илья Яхонтов, Алексей Горланов и др.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Программа исследований (анкеты)</a:t>
            </a:r>
            <a:endParaRPr lang="ru-RU" sz="2000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Содержимое 4" descr="https://iknigi.net/books_files/online_html/80839/i_041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643050"/>
            <a:ext cx="292895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86380" y="578645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Г.Ф. Миллер (1705-1783)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history-kamensk.ru/upload/000/u1/025/0913eb7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86190"/>
            <a:ext cx="4338265" cy="2772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avatars.mds.yandex.net/get-zen_doc/118284/pub_5c910e3c519bad00b48a1c73_5c915c7acc852f00b446d885/scale_1200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42853"/>
            <a:ext cx="522604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1000108"/>
            <a:ext cx="31432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По итогам экспедиции  написаны   труды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raloved.ru/images/history/perm/gmelin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285993"/>
            <a:ext cx="5857916" cy="4452017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Гмелин</a:t>
            </a:r>
            <a:r>
              <a:rPr lang="ru-RU" dirty="0" smtClean="0"/>
              <a:t>  И.Г 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600200"/>
            <a:ext cx="3071802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Западносибирские татары,  хакасы, тунгусы (эвенки), буряты, якуты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Путешествие по Сибири</a:t>
            </a:r>
          </a:p>
          <a:p>
            <a:pPr algn="ctr">
              <a:buNone/>
            </a:pPr>
            <a:r>
              <a:rPr lang="ru-RU" dirty="0" smtClean="0"/>
              <a:t>(1751) 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424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Великая Северная экспедиция  XVIII в.  в этнографическом дискурсе</vt:lpstr>
      <vt:lpstr>ВВЕДЕНИЕ</vt:lpstr>
      <vt:lpstr>Слайд 3</vt:lpstr>
      <vt:lpstr>   </vt:lpstr>
      <vt:lpstr> XVIIIв. – век великих экспедиций Великая Северная экспедиция (1733-1742)  </vt:lpstr>
      <vt:lpstr>Слайд 6</vt:lpstr>
      <vt:lpstr>Великая Северная экспедиция (1733-1742)</vt:lpstr>
      <vt:lpstr>Слайд 8</vt:lpstr>
      <vt:lpstr>Гмелин  И.Г </vt:lpstr>
      <vt:lpstr>Якоб Линденау (ок. 1700-1795)</vt:lpstr>
      <vt:lpstr>Камчатский отряд </vt:lpstr>
      <vt:lpstr>Слайд 12</vt:lpstr>
      <vt:lpstr>Подведение итогов </vt:lpstr>
      <vt:lpstr>       БЛАГОДАРЮ  ЗА 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изучения народов Севера: основные этапы и современное состояние</dc:title>
  <dc:creator>Elite</dc:creator>
  <cp:lastModifiedBy>Elite</cp:lastModifiedBy>
  <cp:revision>38</cp:revision>
  <dcterms:created xsi:type="dcterms:W3CDTF">2021-08-23T09:01:35Z</dcterms:created>
  <dcterms:modified xsi:type="dcterms:W3CDTF">2021-08-25T13:14:19Z</dcterms:modified>
</cp:coreProperties>
</file>