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57" r:id="rId5"/>
    <p:sldId id="260" r:id="rId6"/>
    <p:sldId id="266" r:id="rId7"/>
    <p:sldId id="261" r:id="rId8"/>
    <p:sldId id="263" r:id="rId9"/>
    <p:sldId id="264" r:id="rId10"/>
    <p:sldId id="267" r:id="rId11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6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72" y="-28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C31AC-4B00-4519-95D1-3B3E8B8B3B5C}" type="datetimeFigureOut">
              <a:rPr lang="ru-RU"/>
              <a:pPr>
                <a:defRPr/>
              </a:pPr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421C2-93C2-412B-B217-C8A628D1D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56464-90B0-4D86-90D5-F92ECBF599C6}" type="datetimeFigureOut">
              <a:rPr lang="ru-RU"/>
              <a:pPr>
                <a:defRPr/>
              </a:pPr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673D9-C03D-4453-B70E-190FDA519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14118-AEFF-45B7-A2FC-1F140377AC74}" type="datetimeFigureOut">
              <a:rPr lang="ru-RU"/>
              <a:pPr>
                <a:defRPr/>
              </a:pPr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6BEAE-2038-4DB2-B624-6C14B211B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99276-E623-481F-962C-8B09F7CA1568}" type="datetimeFigureOut">
              <a:rPr lang="ru-RU"/>
              <a:pPr>
                <a:defRPr/>
              </a:pPr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C7A36-087B-4DBD-AC0C-415CEFEA8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34189-CBB0-4EE2-8349-01CA7C7BB291}" type="datetimeFigureOut">
              <a:rPr lang="ru-RU"/>
              <a:pPr>
                <a:defRPr/>
              </a:pPr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66134-3362-4F01-8942-CCB5985F4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2D011-0977-4ABB-8830-956758A53A6B}" type="datetimeFigureOut">
              <a:rPr lang="ru-RU"/>
              <a:pPr>
                <a:defRPr/>
              </a:pPr>
              <a:t>26.08.2021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ED92E-F0B6-434A-91FA-D5AF85436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BE4A-2CDA-4D12-9A20-A341238314FA}" type="datetimeFigureOut">
              <a:rPr lang="ru-RU"/>
              <a:pPr>
                <a:defRPr/>
              </a:pPr>
              <a:t>26.08.2021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6C7AF-3FE6-4A50-A653-0DC5B8ADA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7ED0B-7EB3-4DBE-8DA6-AB7F1472C04D}" type="datetimeFigureOut">
              <a:rPr lang="ru-RU"/>
              <a:pPr>
                <a:defRPr/>
              </a:pPr>
              <a:t>26.08.2021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A4208-E55B-4566-9889-2CA98AA32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6C55-235D-4AA7-8D25-599C7FD0F73E}" type="datetimeFigureOut">
              <a:rPr lang="ru-RU"/>
              <a:pPr>
                <a:defRPr/>
              </a:pPr>
              <a:t>26.08.2021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03DE-92C7-489C-9C20-7EE24DD73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B9892-8546-4B41-A495-74716A79EC94}" type="datetimeFigureOut">
              <a:rPr lang="ru-RU"/>
              <a:pPr>
                <a:defRPr/>
              </a:pPr>
              <a:t>26.08.2021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1E815-EED3-48C4-ACF6-F85F0383D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D18C9-FE8F-46AC-98C1-17AAE32D0335}" type="datetimeFigureOut">
              <a:rPr lang="ru-RU"/>
              <a:pPr>
                <a:defRPr/>
              </a:pPr>
              <a:t>26.08.2021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39F9-6F12-40FD-8317-7A3A46286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37725D-6E38-42EF-84FA-9031A2D5E31A}" type="datetimeFigureOut">
              <a:rPr lang="ru-RU"/>
              <a:pPr>
                <a:defRPr/>
              </a:pPr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15707A-A084-4DBE-94AB-3A495D5ED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5" Type="http://schemas.openxmlformats.org/officeDocument/2006/relationships/image" Target="../media/image46.jpeg"/><Relationship Id="rId15" Type="http://schemas.openxmlformats.org/officeDocument/2006/relationships/image" Target="../media/image56.png"/><Relationship Id="rId10" Type="http://schemas.openxmlformats.org/officeDocument/2006/relationships/image" Target="../media/image51.jpeg"/><Relationship Id="rId4" Type="http://schemas.openxmlformats.org/officeDocument/2006/relationships/image" Target="../media/image45.png"/><Relationship Id="rId9" Type="http://schemas.openxmlformats.org/officeDocument/2006/relationships/image" Target="../media/image50.jpeg"/><Relationship Id="rId1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pos=15&amp;from=tabbar&amp;img_url=http://old-www.tverlib.ru/news18/1010-05.jpg&amp;text=%D0%9A%D0%BD%D0%B8%D0%B3%D0%B8+%D0%BE+%D0%91%D0%B5%D1%80%D0%B8%D0%BD%D0%B3%D0%B5&amp;rpt=simage&amp;source=related-duck" TargetMode="External"/><Relationship Id="rId3" Type="http://schemas.openxmlformats.org/officeDocument/2006/relationships/hyperlink" Target="https://northauction.ru/auction/7/lot-148-16/" TargetMode="External"/><Relationship Id="rId7" Type="http://schemas.openxmlformats.org/officeDocument/2006/relationships/hyperlink" Target="https://yandex.ru/images/search?pos=14&amp;from=tabbar&amp;img_url=https://sun9-22.userapi.com/bRK71UnS4hzVEMICjTGF5syukTLSoN9292GQfw/SD7ag1Tf1LI.jpg&amp;text=%D0%9A%D0%BD%D0%B8%D0%B3%D0%B8+%D0%BE+%D0%91%D0%B5%D1%80%D0%B8%D0%BD%D0%B3%D0%B5&amp;rpt=simage&amp;source=related-duck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yandex.ru/images/search?pos=13&amp;from=tabbar&amp;img_url=https://sun1-18.userapi.com/c855128/v855128869/245dd2/tvyhfVmd-mw.jpg&amp;text=%D0%9A%D0%BD%D0%B8%D0%B3%D0%B8+%D0%BE+%D0%91%D0%B5%D1%80%D0%B8%D0%BD%D0%B3%D0%B5&amp;rpt=simage&amp;source=related-duck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s://yandex.ru/images/search?pos=12&amp;from=tabbar&amp;img_url=https://sun1-21.userapi.com/QDo_9oFMKEz95D3YYzYL_9YDItXS1mtokowviA/jKXGddnA9Uw.jpg&amp;text=%D0%9A%D0%BD%D0%B8%D0%B3%D0%B8+%D0%BE+%D0%91%D0%B5%D1%80%D0%B8%D0%BD%D0%B3%D0%B5&amp;rpt=simage&amp;source=related-duck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yandex.ru/images/search?pos=11&amp;from=tabbar&amp;img_url=https://sun1-23.userapi.com/tiTta_azzDWXR4G4fAY0M-EL8jji1F9kdv8Y9A/rItZ2BDsdMI.jpg&amp;text=%D0%9A%D0%BD%D0%B8%D0%B3%D0%B8+%D0%BE+%D0%91%D0%B5%D1%80%D0%B8%D0%BD%D0%B3%D0%B5&amp;rpt=simage&amp;source=related-duck" TargetMode="Externa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50277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Доступная история северных экспедиций: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smtClean="0">
                <a:solidFill>
                  <a:srgbClr val="7030A0"/>
                </a:solidFill>
              </a:rPr>
              <a:t>от первых детских книжек </a:t>
            </a:r>
          </a:p>
          <a:p>
            <a:r>
              <a:rPr lang="ru-RU" b="1" smtClean="0">
                <a:solidFill>
                  <a:srgbClr val="7030A0"/>
                </a:solidFill>
              </a:rPr>
              <a:t>до музеев и архивов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14282" y="4214824"/>
            <a:ext cx="2857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</a:rPr>
              <a:t>Кравчина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</a:rPr>
              <a:t> Любовь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</a:rPr>
              <a:t>24.08.21 Дубна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06375"/>
            <a:ext cx="8229600" cy="50798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2F26A4"/>
                </a:solidFill>
                <a:latin typeface="+mj-lt"/>
                <a:ea typeface="+mj-ea"/>
                <a:cs typeface="+mj-cs"/>
              </a:rPr>
              <a:t>Памятные штуки</a:t>
            </a:r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285998"/>
            <a:ext cx="1104865" cy="85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071948"/>
            <a:ext cx="122418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143254"/>
            <a:ext cx="1428760" cy="14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2357436"/>
            <a:ext cx="10774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571486"/>
            <a:ext cx="1285867" cy="94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85734"/>
            <a:ext cx="1368423" cy="186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1500180"/>
            <a:ext cx="133070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286130"/>
            <a:ext cx="1285884" cy="91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b.itemimg.com/i/218914643.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43306" y="3522434"/>
            <a:ext cx="2172228" cy="1621066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58082" y="285734"/>
            <a:ext cx="15743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29520" y="2714834"/>
            <a:ext cx="1571635" cy="52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00958" y="3929072"/>
            <a:ext cx="1439515" cy="110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43174" y="1000114"/>
            <a:ext cx="1911555" cy="135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57884" y="3929072"/>
            <a:ext cx="1487187" cy="105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28860" y="2500312"/>
            <a:ext cx="2340921" cy="162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286248" y="1643056"/>
            <a:ext cx="2971792" cy="192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229600" cy="508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2F26A4"/>
                </a:solidFill>
              </a:rPr>
              <a:t>Книги </a:t>
            </a:r>
            <a:r>
              <a:rPr lang="ru-RU" sz="3200" dirty="0" smtClean="0">
                <a:solidFill>
                  <a:srgbClr val="2F26A4"/>
                </a:solidFill>
              </a:rPr>
              <a:t>из детства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1513" y="714375"/>
            <a:ext cx="1947862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661988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algn="ctr" fontAlgn="b"/>
            <a:r>
              <a:rPr lang="ru-RU" sz="1000">
                <a:solidFill>
                  <a:srgbClr val="006000"/>
                </a:solidFill>
                <a:latin typeface="Helvetica"/>
                <a:hlinkClick r:id="rId3" tooltip="Northauction.ru"/>
              </a:rPr>
              <a:t/>
            </a:r>
            <a:br>
              <a:rPr lang="ru-RU" sz="1000">
                <a:solidFill>
                  <a:srgbClr val="006000"/>
                </a:solidFill>
                <a:latin typeface="Helvetica"/>
                <a:hlinkClick r:id="rId3" tooltip="Northauction.ru"/>
              </a:rPr>
            </a:br>
            <a:r>
              <a:rPr lang="ru-RU" sz="1000">
                <a:solidFill>
                  <a:srgbClr val="006000"/>
                </a:solidFill>
                <a:latin typeface="Helvetica"/>
                <a:hlinkClick r:id="rId3" tooltip="Northauction.ru"/>
              </a:rPr>
              <a:t>Northauction.ru</a:t>
            </a:r>
            <a:endParaRPr lang="ru-RU" sz="1000">
              <a:solidFill>
                <a:srgbClr val="006000"/>
              </a:solidFill>
              <a:latin typeface="Helvetica"/>
            </a:endParaRPr>
          </a:p>
          <a:p>
            <a:pPr algn="ctr" eaLnBrk="0" fontAlgn="b" hangingPunct="0"/>
            <a:r>
              <a:rPr lang="ru-RU" sz="900">
                <a:solidFill>
                  <a:srgbClr val="000000"/>
                </a:solidFill>
                <a:latin typeface="Helvetica"/>
              </a:rPr>
              <a:t>Берг Л. Открытие Камчатки и Камчатские экспедиции </a:t>
            </a:r>
            <a:r>
              <a:rPr lang="ru-RU" sz="900" b="1">
                <a:solidFill>
                  <a:srgbClr val="000000"/>
                </a:solidFill>
                <a:latin typeface="Helvetica"/>
              </a:rPr>
              <a:t>Беринга</a:t>
            </a:r>
            <a:r>
              <a:rPr lang="ru-RU" sz="900">
                <a:solidFill>
                  <a:srgbClr val="000000"/>
                </a:solidFill>
                <a:latin typeface="Helvetica"/>
              </a:rPr>
              <a:t>.</a:t>
            </a:r>
            <a:endParaRPr lang="ru-RU" sz="900">
              <a:solidFill>
                <a:srgbClr val="999999"/>
              </a:solidFill>
              <a:latin typeface="Helvetica"/>
            </a:endParaRPr>
          </a:p>
          <a:p>
            <a:pPr algn="ctr" eaLnBrk="0" fontAlgn="b" hangingPunct="0"/>
            <a:r>
              <a:rPr lang="ru-RU">
                <a:solidFill>
                  <a:srgbClr val="000000"/>
                </a:solidFill>
                <a:latin typeface="Helvetica"/>
                <a:hlinkClick r:id="rId4"/>
              </a:rPr>
              <a:t>  </a:t>
            </a:r>
            <a:endParaRPr lang="ru-RU" sz="19200">
              <a:solidFill>
                <a:srgbClr val="000000"/>
              </a:solidFill>
              <a:latin typeface="Helvetica"/>
            </a:endParaRPr>
          </a:p>
          <a:p>
            <a:pPr algn="ctr" eaLnBrk="0" fontAlgn="b" hangingPunct="0"/>
            <a:r>
              <a:rPr lang="ru-RU">
                <a:solidFill>
                  <a:srgbClr val="000000"/>
                </a:solidFill>
                <a:latin typeface="Helvetica"/>
                <a:hlinkClick r:id="rId5"/>
              </a:rPr>
              <a:t>  </a:t>
            </a:r>
            <a:endParaRPr lang="ru-RU" sz="19200">
              <a:solidFill>
                <a:srgbClr val="000000"/>
              </a:solidFill>
              <a:latin typeface="Helvetica"/>
            </a:endParaRPr>
          </a:p>
          <a:p>
            <a:pPr algn="ctr" eaLnBrk="0" fontAlgn="b" hangingPunct="0"/>
            <a:r>
              <a:rPr lang="ru-RU">
                <a:solidFill>
                  <a:srgbClr val="000000"/>
                </a:solidFill>
                <a:latin typeface="Helvetica"/>
                <a:hlinkClick r:id="rId6"/>
              </a:rPr>
              <a:t>  </a:t>
            </a:r>
            <a:endParaRPr lang="ru-RU" sz="19200">
              <a:solidFill>
                <a:srgbClr val="000000"/>
              </a:solidFill>
              <a:latin typeface="Helvetica"/>
            </a:endParaRPr>
          </a:p>
          <a:p>
            <a:pPr algn="ctr" eaLnBrk="0" fontAlgn="b" hangingPunct="0"/>
            <a:r>
              <a:rPr lang="ru-RU">
                <a:solidFill>
                  <a:srgbClr val="000000"/>
                </a:solidFill>
                <a:latin typeface="Helvetica"/>
                <a:hlinkClick r:id="rId7"/>
              </a:rPr>
              <a:t>  </a:t>
            </a:r>
            <a:endParaRPr lang="ru-RU" sz="16200">
              <a:solidFill>
                <a:srgbClr val="000000"/>
              </a:solidFill>
              <a:latin typeface="Helvetica"/>
            </a:endParaRPr>
          </a:p>
          <a:p>
            <a:pPr algn="ctr" eaLnBrk="0" fontAlgn="b" hangingPunct="0"/>
            <a:r>
              <a:rPr lang="ru-RU">
                <a:solidFill>
                  <a:srgbClr val="000000"/>
                </a:solidFill>
                <a:latin typeface="Helvetica"/>
                <a:hlinkClick r:id="rId8"/>
              </a:rPr>
              <a:t>  </a:t>
            </a:r>
            <a:endParaRPr lang="ru-RU" sz="13600">
              <a:solidFill>
                <a:srgbClr val="000000"/>
              </a:solidFill>
              <a:latin typeface="Helvetica"/>
            </a:endParaRPr>
          </a:p>
          <a:p>
            <a:pPr algn="ctr" eaLnBrk="0" fontAlgn="b" hangingPunct="0"/>
            <a:r>
              <a:rPr lang="ru-RU" sz="900">
                <a:solidFill>
                  <a:srgbClr val="000000"/>
                </a:solidFill>
                <a:latin typeface="Helvetica"/>
              </a:rPr>
              <a:t/>
            </a:r>
            <a:br>
              <a:rPr lang="ru-RU" sz="900">
                <a:solidFill>
                  <a:srgbClr val="000000"/>
                </a:solidFill>
                <a:latin typeface="Helvetica"/>
              </a:rPr>
            </a:br>
            <a:endParaRPr lang="ru-RU">
              <a:solidFill>
                <a:srgbClr val="000000"/>
              </a:solidFill>
              <a:latin typeface="Helvetica"/>
            </a:endParaRPr>
          </a:p>
        </p:txBody>
      </p:sp>
      <p:pic>
        <p:nvPicPr>
          <p:cNvPr id="3077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50" y="785813"/>
            <a:ext cx="17605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57375" y="2428875"/>
            <a:ext cx="18542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75" y="857250"/>
            <a:ext cx="17414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0625" y="2357438"/>
            <a:ext cx="192405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36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2F26A4"/>
                </a:solidFill>
              </a:rPr>
              <a:t>Умные книги</a:t>
            </a:r>
          </a:p>
        </p:txBody>
      </p:sp>
      <p:sp>
        <p:nvSpPr>
          <p:cNvPr id="4099" name="Прямоугольник 5"/>
          <p:cNvSpPr>
            <a:spLocks noChangeArrowheads="1"/>
          </p:cNvSpPr>
          <p:nvPr/>
        </p:nvSpPr>
        <p:spPr bwMode="auto">
          <a:xfrm>
            <a:off x="6643688" y="4000500"/>
            <a:ext cx="2214562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>
                <a:latin typeface="Arial Narrow" pitchFamily="34" charset="0"/>
              </a:rPr>
              <a:t>Путешествие в Южный океан и в Берингов пролив. для отыскания северо-восточного морского прохода</a:t>
            </a:r>
            <a:r>
              <a:rPr lang="ru-RU" sz="1100">
                <a:latin typeface="Arial Narrow" pitchFamily="34" charset="0"/>
              </a:rPr>
              <a:t>. О. фон Коцебу. Нобель Пресс, 2012.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1000125"/>
            <a:ext cx="2271713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Прямоугольник 7"/>
          <p:cNvSpPr>
            <a:spLocks noChangeArrowheads="1"/>
          </p:cNvSpPr>
          <p:nvPr/>
        </p:nvSpPr>
        <p:spPr bwMode="auto">
          <a:xfrm>
            <a:off x="4500563" y="4071938"/>
            <a:ext cx="20002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>
                <a:latin typeface="Arial Narrow" pitchFamily="34" charset="0"/>
              </a:rPr>
              <a:t>Вторая Камчатская экспедиция Витуса Беринга.  </a:t>
            </a:r>
          </a:p>
          <a:p>
            <a:r>
              <a:rPr lang="ru-RU" sz="1100">
                <a:latin typeface="Arial Narrow" pitchFamily="34" charset="0"/>
              </a:rPr>
              <a:t>Перевод с немецкого, 1940 г.</a:t>
            </a:r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000125"/>
            <a:ext cx="19367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000125"/>
            <a:ext cx="1858963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Прямоугольник 10"/>
          <p:cNvSpPr>
            <a:spLocks noChangeArrowheads="1"/>
          </p:cNvSpPr>
          <p:nvPr/>
        </p:nvSpPr>
        <p:spPr bwMode="auto">
          <a:xfrm>
            <a:off x="2286000" y="4143375"/>
            <a:ext cx="18573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>
                <a:latin typeface="Arial Narrow" pitchFamily="34" charset="0"/>
              </a:rPr>
              <a:t>В.Беринг.  Камчатские экспедиции. </a:t>
            </a:r>
          </a:p>
          <a:p>
            <a:r>
              <a:rPr lang="ru-RU" sz="1100">
                <a:latin typeface="Arial Narrow" pitchFamily="34" charset="0"/>
              </a:rPr>
              <a:t>Эксмо, 2012</a:t>
            </a:r>
          </a:p>
        </p:txBody>
      </p:sp>
      <p:pic>
        <p:nvPicPr>
          <p:cNvPr id="410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1000125"/>
            <a:ext cx="1785937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4"/>
          <p:cNvSpPr>
            <a:spLocks noChangeArrowheads="1"/>
          </p:cNvSpPr>
          <p:nvPr/>
        </p:nvSpPr>
        <p:spPr bwMode="auto">
          <a:xfrm>
            <a:off x="142875" y="4143375"/>
            <a:ext cx="17859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 b="1">
                <a:latin typeface="Arial Narrow" pitchFamily="34" charset="0"/>
                <a:ea typeface="Calibri" pitchFamily="34" charset="0"/>
              </a:rPr>
              <a:t>Коняев Н.М. Витус Беринг.</a:t>
            </a:r>
          </a:p>
          <a:p>
            <a:r>
              <a:rPr lang="ru-RU" sz="1100">
                <a:latin typeface="Arial Narrow" pitchFamily="34" charset="0"/>
                <a:ea typeface="Calibri" pitchFamily="34" charset="0"/>
              </a:rPr>
              <a:t>Амфора, 2016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357304"/>
            <a:ext cx="17875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214438"/>
            <a:ext cx="16700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14313" y="4071938"/>
            <a:ext cx="1785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000">
                <a:latin typeface="Arial Narrow" pitchFamily="34" charset="0"/>
                <a:ea typeface="Calibri" pitchFamily="34" charset="0"/>
              </a:rPr>
              <a:t>Зонн, Костяной, Куманцов: </a:t>
            </a:r>
            <a:r>
              <a:rPr lang="ru-RU" sz="1100" b="1">
                <a:latin typeface="Arial Narrow" pitchFamily="34" charset="0"/>
                <a:ea typeface="Calibri" pitchFamily="34" charset="0"/>
              </a:rPr>
              <a:t>Чукотское море. Энциклопедия.</a:t>
            </a:r>
          </a:p>
          <a:p>
            <a:r>
              <a:rPr lang="ru-RU" sz="1100">
                <a:latin typeface="Arial Narrow" pitchFamily="34" charset="0"/>
                <a:ea typeface="Calibri" pitchFamily="34" charset="0"/>
              </a:rPr>
              <a:t>Международные отношения, 2013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214428"/>
            <a:ext cx="1589088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1928794" y="4071948"/>
            <a:ext cx="1785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000" dirty="0" err="1">
                <a:latin typeface="Arial Narrow" pitchFamily="34" charset="0"/>
                <a:ea typeface="Calibri" pitchFamily="34" charset="0"/>
              </a:rPr>
              <a:t>Зонн</a:t>
            </a:r>
            <a:r>
              <a:rPr lang="ru-RU" sz="1000" dirty="0">
                <a:latin typeface="Arial Narrow" pitchFamily="34" charset="0"/>
                <a:ea typeface="Calibri" pitchFamily="34" charset="0"/>
              </a:rPr>
              <a:t>, Костяной, </a:t>
            </a:r>
            <a:r>
              <a:rPr lang="ru-RU" sz="1000" dirty="0" err="1">
                <a:latin typeface="Arial Narrow" pitchFamily="34" charset="0"/>
                <a:ea typeface="Calibri" pitchFamily="34" charset="0"/>
              </a:rPr>
              <a:t>Куманцов</a:t>
            </a:r>
            <a:r>
              <a:rPr lang="ru-RU" sz="1000" dirty="0">
                <a:latin typeface="Arial Narrow" pitchFamily="34" charset="0"/>
                <a:ea typeface="Calibri" pitchFamily="34" charset="0"/>
              </a:rPr>
              <a:t>: </a:t>
            </a:r>
            <a:r>
              <a:rPr lang="ru-RU" sz="1100" b="1" dirty="0">
                <a:latin typeface="Arial Narrow" pitchFamily="34" charset="0"/>
                <a:ea typeface="Calibri" pitchFamily="34" charset="0"/>
              </a:rPr>
              <a:t>Берингово море. Энциклопедия.</a:t>
            </a:r>
          </a:p>
          <a:p>
            <a:r>
              <a:rPr lang="ru-RU" sz="1100" dirty="0">
                <a:latin typeface="Arial Narrow" pitchFamily="34" charset="0"/>
                <a:ea typeface="Calibri" pitchFamily="34" charset="0"/>
              </a:rPr>
              <a:t>Международные отношения, 2012</a:t>
            </a:r>
          </a:p>
        </p:txBody>
      </p: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3714745" y="4071948"/>
            <a:ext cx="17145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000" dirty="0" smtClean="0">
                <a:latin typeface="Arial Narrow" pitchFamily="34" charset="0"/>
                <a:ea typeface="Calibri" pitchFamily="34" charset="0"/>
              </a:rPr>
              <a:t>C</a:t>
            </a:r>
            <a:r>
              <a:rPr lang="ru-RU" sz="1000" dirty="0" smtClean="0">
                <a:latin typeface="Arial Narrow" pitchFamily="34" charset="0"/>
                <a:ea typeface="Calibri" pitchFamily="34" charset="0"/>
              </a:rPr>
              <a:t>. Крашенинников. </a:t>
            </a:r>
            <a:r>
              <a:rPr lang="ru-RU" sz="1100" b="1" dirty="0" smtClean="0">
                <a:latin typeface="Arial Narrow" pitchFamily="34" charset="0"/>
                <a:ea typeface="Calibri" pitchFamily="34" charset="0"/>
              </a:rPr>
              <a:t>О</a:t>
            </a:r>
            <a:r>
              <a:rPr lang="ru-RU" sz="1100" b="1" dirty="0" smtClean="0">
                <a:latin typeface="Arial Narrow" pitchFamily="34" charset="0"/>
                <a:ea typeface="Calibri" pitchFamily="34" charset="0"/>
              </a:rPr>
              <a:t>писание земли Камчатки. </a:t>
            </a:r>
            <a:endParaRPr lang="ru-RU" sz="1100" dirty="0">
              <a:latin typeface="Arial Narrow" pitchFamily="34" charset="0"/>
              <a:ea typeface="Calibri" pitchFamily="34" charset="0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36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2F26A4"/>
                </a:solidFill>
              </a:rPr>
              <a:t>Умные книги</a:t>
            </a: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7238" y="2560638"/>
            <a:ext cx="7937" cy="2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7238" y="2566988"/>
            <a:ext cx="7937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7238" y="2566988"/>
            <a:ext cx="7937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1714494"/>
            <a:ext cx="15843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Rectangle 4"/>
          <p:cNvSpPr>
            <a:spLocks noChangeArrowheads="1"/>
          </p:cNvSpPr>
          <p:nvPr/>
        </p:nvSpPr>
        <p:spPr bwMode="auto">
          <a:xfrm>
            <a:off x="7286625" y="4143375"/>
            <a:ext cx="16430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000">
                <a:latin typeface="Arial Narrow" pitchFamily="34" charset="0"/>
                <a:ea typeface="Calibri" pitchFamily="34" charset="0"/>
              </a:rPr>
              <a:t>С. Боун. </a:t>
            </a:r>
            <a:r>
              <a:rPr lang="ru-RU" sz="1100" b="1">
                <a:latin typeface="Arial Narrow" pitchFamily="34" charset="0"/>
                <a:ea typeface="Calibri" pitchFamily="34" charset="0"/>
              </a:rPr>
              <a:t>Северная экспедиция Витуса Беринга.</a:t>
            </a:r>
          </a:p>
          <a:p>
            <a:r>
              <a:rPr lang="ru-RU" sz="1100">
                <a:latin typeface="Arial Narrow" pitchFamily="34" charset="0"/>
                <a:ea typeface="Calibri" pitchFamily="34" charset="0"/>
              </a:rPr>
              <a:t>2019</a:t>
            </a:r>
          </a:p>
        </p:txBody>
      </p:sp>
      <p:sp>
        <p:nvSpPr>
          <p:cNvPr id="5135" name="Прямоугольник 30"/>
          <p:cNvSpPr>
            <a:spLocks noChangeArrowheads="1"/>
          </p:cNvSpPr>
          <p:nvPr/>
        </p:nvSpPr>
        <p:spPr bwMode="auto">
          <a:xfrm>
            <a:off x="5500694" y="3857634"/>
            <a:ext cx="1714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100" dirty="0">
              <a:latin typeface="Arial Narrow" pitchFamily="34" charset="0"/>
            </a:endParaRPr>
          </a:p>
          <a:p>
            <a:r>
              <a:rPr lang="ru-RU" sz="1100" dirty="0">
                <a:latin typeface="Arial Narrow" pitchFamily="34" charset="0"/>
              </a:rPr>
              <a:t>Островский Б. Г. </a:t>
            </a:r>
            <a:r>
              <a:rPr lang="ru-RU" sz="1100" b="1" dirty="0">
                <a:latin typeface="Arial Narrow" pitchFamily="34" charset="0"/>
              </a:rPr>
              <a:t>Беринг.</a:t>
            </a:r>
          </a:p>
          <a:p>
            <a:r>
              <a:rPr lang="ru-RU" sz="1100" dirty="0">
                <a:latin typeface="Arial Narrow" pitchFamily="34" charset="0"/>
              </a:rPr>
              <a:t>Ленинград : Издательство </a:t>
            </a:r>
            <a:r>
              <a:rPr lang="ru-RU" sz="1100" dirty="0" err="1">
                <a:latin typeface="Arial Narrow" pitchFamily="34" charset="0"/>
              </a:rPr>
              <a:t>Главсевморпути</a:t>
            </a:r>
            <a:r>
              <a:rPr lang="ru-RU" sz="1100" dirty="0">
                <a:latin typeface="Arial Narrow" pitchFamily="34" charset="0"/>
              </a:rPr>
              <a:t>, 1939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06" y="1285866"/>
            <a:ext cx="1765941" cy="245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36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2F26A4"/>
                </a:solidFill>
              </a:rPr>
              <a:t>Документальные фильмы</a:t>
            </a:r>
          </a:p>
        </p:txBody>
      </p:sp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1285875"/>
            <a:ext cx="28336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3071813" y="3714750"/>
            <a:ext cx="27860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Гении и злодеи. Витус Беринг. Тайны великого командора.</a:t>
            </a:r>
            <a:endParaRPr lang="ru-RU" sz="1400" b="1">
              <a:ea typeface="Calibri" pitchFamily="34" charset="0"/>
            </a:endParaRPr>
          </a:p>
          <a:p>
            <a:pPr eaLnBrk="0" hangingPunct="0"/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Телеканал "Культура".  19 марта 2019.</a:t>
            </a:r>
            <a:endParaRPr lang="ru-RU"/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6215063" y="3143250"/>
            <a:ext cx="26431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следам великих открытий. Фильм 7, 8. Витус Беринг. </a:t>
            </a:r>
          </a:p>
          <a:p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Гостелерадиофонд. 1982. </a:t>
            </a:r>
            <a:endParaRPr lang="ru-RU">
              <a:ea typeface="Calibri" pitchFamily="34" charset="0"/>
            </a:endParaRPr>
          </a:p>
        </p:txBody>
      </p:sp>
      <p:pic>
        <p:nvPicPr>
          <p:cNvPr id="615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857250"/>
            <a:ext cx="28289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Прямоугольник 18"/>
          <p:cNvSpPr>
            <a:spLocks noChangeArrowheads="1"/>
          </p:cNvSpPr>
          <p:nvPr/>
        </p:nvSpPr>
        <p:spPr bwMode="auto">
          <a:xfrm>
            <a:off x="357188" y="3857625"/>
            <a:ext cx="24288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следам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Витуса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Беринга. Земля командора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НЕ ФАКТ [07.11.2020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Телеканал «Звезда».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2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928813"/>
            <a:ext cx="2786063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ChangeArrowheads="1"/>
          </p:cNvSpPr>
          <p:nvPr/>
        </p:nvSpPr>
        <p:spPr bwMode="auto">
          <a:xfrm>
            <a:off x="4714876" y="4286262"/>
            <a:ext cx="24288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ПЕРВЫЕ. Фильм-драма. </a:t>
            </a:r>
          </a:p>
          <a:p>
            <a:pPr eaLnBrk="0" hangingPunct="0"/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Режиссер Дмитрий Суворов. 2017.</a:t>
            </a:r>
            <a:endParaRPr lang="ru-RU" dirty="0">
              <a:ea typeface="Calibri" pitchFamily="34" charset="0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714362"/>
            <a:ext cx="2274888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36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2F26A4"/>
                </a:solidFill>
              </a:rPr>
              <a:t>Художественные фильмы</a:t>
            </a:r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2566988"/>
            <a:ext cx="7937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Прямоугольник 9"/>
          <p:cNvSpPr>
            <a:spLocks noChangeArrowheads="1"/>
          </p:cNvSpPr>
          <p:nvPr/>
        </p:nvSpPr>
        <p:spPr bwMode="auto">
          <a:xfrm>
            <a:off x="1500188" y="4286250"/>
            <a:ext cx="2571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Баллада о Беринге и его друзьях.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К/ст им. М.Горького, 1970, реж. и соавтор сценария Юрий Швырев.</a:t>
            </a:r>
          </a:p>
        </p:txBody>
      </p:sp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785813"/>
            <a:ext cx="22145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36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2F26A4"/>
                </a:solidFill>
              </a:rPr>
              <a:t>По следам экспедиций</a:t>
            </a:r>
          </a:p>
        </p:txBody>
      </p:sp>
      <p:pic>
        <p:nvPicPr>
          <p:cNvPr id="8195" name="Picture 2" descr="http://www.tourism.ru/docs/report/ski/37/23/677/img/image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714500"/>
            <a:ext cx="20764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www.tourism.ru/docs/report/ski/37/23/677/img/image00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2286000"/>
            <a:ext cx="1914525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http://www.tourism.ru/docs/report/ski/37/23/677/img/chernorot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727450"/>
            <a:ext cx="1071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 descr="http://www.tourism.ru/docs/report/ski/37/23/677/img/frolo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929063"/>
            <a:ext cx="785813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2" descr="http://www.tourism.ru/docs/report/ski/37/23/677/img/antono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38" y="3929063"/>
            <a:ext cx="701675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4" descr="http://www.tourism.ru/docs/report/ski/37/23/677/img/shadski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3857625"/>
            <a:ext cx="74612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6" descr="http://www.tourism.ru/docs/report/ski/37/23/677/img/malakhov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25" y="3786188"/>
            <a:ext cx="788988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8" descr="http://www.tourism.ru/docs/report/ski/37/23/677/img/pesterev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3313" y="3786188"/>
            <a:ext cx="9032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Прямоугольник 13"/>
          <p:cNvSpPr>
            <a:spLocks noChangeArrowheads="1"/>
          </p:cNvSpPr>
          <p:nvPr/>
        </p:nvSpPr>
        <p:spPr bwMode="auto">
          <a:xfrm>
            <a:off x="6715125" y="4000500"/>
            <a:ext cx="228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Arial Narrow" pitchFamily="34" charset="0"/>
              </a:rPr>
              <a:t>Лыжный переход 1976 года по Таймыру, посвященный участникам Великой Северной экспедиции XVIII века.</a:t>
            </a:r>
          </a:p>
          <a:p>
            <a:r>
              <a:rPr lang="ru-RU" sz="1200">
                <a:latin typeface="Arial Narrow" pitchFamily="34" charset="0"/>
              </a:rPr>
              <a:t>Апрель – май 1976 года. </a:t>
            </a:r>
          </a:p>
        </p:txBody>
      </p:sp>
      <p:pic>
        <p:nvPicPr>
          <p:cNvPr id="8204" name="Picture 20" descr="http://www.tourism.ru/docs/report/ski/37/23/677/img/image009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0" y="785813"/>
            <a:ext cx="2239963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24" descr="http://www.tourism.ru/docs/report/ski/37/23/677/img/image050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313" y="714375"/>
            <a:ext cx="482123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00034" y="214296"/>
            <a:ext cx="8229600" cy="5000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2F26A4"/>
                </a:solidFill>
                <a:latin typeface="+mj-lt"/>
                <a:ea typeface="+mj-ea"/>
                <a:cs typeface="+mj-cs"/>
              </a:rPr>
              <a:t>Музеи и архивы</a:t>
            </a:r>
          </a:p>
        </p:txBody>
      </p:sp>
      <p:pic>
        <p:nvPicPr>
          <p:cNvPr id="921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857250"/>
            <a:ext cx="1643063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5786446" y="642924"/>
            <a:ext cx="3000375" cy="41549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b="1" dirty="0">
                <a:solidFill>
                  <a:srgbClr val="333333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Кунсткамера. Музей антропологии и этнографии имени Петра Великого РАН</a:t>
            </a:r>
          </a:p>
          <a:p>
            <a:endParaRPr lang="ru-RU" sz="800" b="1" dirty="0">
              <a:solidFill>
                <a:srgbClr val="333333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b="1" dirty="0">
                <a:solidFill>
                  <a:srgbClr val="333333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Музей Института гуманитарных исследований АН РС (Я)</a:t>
            </a:r>
          </a:p>
          <a:p>
            <a:pPr eaLnBrk="0" hangingPunct="0"/>
            <a:endParaRPr lang="ru-RU" sz="800" b="1" dirty="0">
              <a:solidFill>
                <a:srgbClr val="333333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b="1" dirty="0">
                <a:solidFill>
                  <a:srgbClr val="333333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Петровская акватория. Музей-макет Петербурга и пригородов</a:t>
            </a:r>
          </a:p>
          <a:p>
            <a:pPr eaLnBrk="0" hangingPunct="0"/>
            <a:endParaRPr lang="ru-RU" sz="800" b="1" dirty="0">
              <a:solidFill>
                <a:srgbClr val="333333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b="1" dirty="0">
                <a:solidFill>
                  <a:srgbClr val="333333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Камчатский краевой объединённый музей</a:t>
            </a:r>
          </a:p>
          <a:p>
            <a:pPr eaLnBrk="0" hangingPunct="0"/>
            <a:endParaRPr lang="ru-RU" sz="800" b="1" dirty="0">
              <a:solidFill>
                <a:srgbClr val="333333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b="1" dirty="0">
                <a:solidFill>
                  <a:srgbClr val="333333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Российский государственный музей Арктики и Антарктики</a:t>
            </a:r>
          </a:p>
          <a:p>
            <a:pPr eaLnBrk="0" hangingPunct="0"/>
            <a:endParaRPr lang="ru-RU" sz="800" b="1" dirty="0">
              <a:solidFill>
                <a:srgbClr val="333333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b="1" dirty="0">
                <a:solidFill>
                  <a:srgbClr val="333333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Алеутский краеведческий музей</a:t>
            </a:r>
          </a:p>
          <a:p>
            <a:pPr eaLnBrk="0" hangingPunct="0"/>
            <a:endParaRPr lang="ru-RU" sz="800" b="1" dirty="0">
              <a:solidFill>
                <a:srgbClr val="333333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b="1" dirty="0" err="1">
                <a:solidFill>
                  <a:srgbClr val="333333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Осинский</a:t>
            </a:r>
            <a:r>
              <a:rPr lang="ru-RU" sz="1200" b="1" dirty="0">
                <a:solidFill>
                  <a:srgbClr val="333333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краеведческий музей</a:t>
            </a:r>
          </a:p>
          <a:p>
            <a:pPr eaLnBrk="0" hangingPunct="0"/>
            <a:endParaRPr lang="ru-RU" sz="800" b="1" dirty="0">
              <a:solidFill>
                <a:srgbClr val="333333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b="1" dirty="0">
                <a:solidFill>
                  <a:srgbClr val="333333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Центральный военно-морской музей</a:t>
            </a:r>
          </a:p>
          <a:p>
            <a:pPr eaLnBrk="0" hangingPunct="0"/>
            <a:endParaRPr lang="ru-RU" sz="800" b="1" dirty="0">
              <a:solidFill>
                <a:srgbClr val="333333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b="1" dirty="0">
                <a:solidFill>
                  <a:srgbClr val="333333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Музей </a:t>
            </a:r>
            <a:r>
              <a:rPr lang="ru-RU" sz="1200" b="1" dirty="0" err="1">
                <a:solidFill>
                  <a:srgbClr val="333333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Витуса</a:t>
            </a:r>
            <a:r>
              <a:rPr lang="ru-RU" sz="1200" b="1" dirty="0">
                <a:solidFill>
                  <a:srgbClr val="333333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Беринга в </a:t>
            </a:r>
            <a:r>
              <a:rPr lang="ru-RU" sz="1200" b="1" dirty="0" err="1">
                <a:solidFill>
                  <a:srgbClr val="333333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Хорсенсе</a:t>
            </a:r>
            <a:r>
              <a:rPr lang="ru-RU" sz="1200" b="1" dirty="0">
                <a:solidFill>
                  <a:srgbClr val="333333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(Дания)</a:t>
            </a:r>
          </a:p>
          <a:p>
            <a:pPr eaLnBrk="0" hangingPunct="0"/>
            <a:endParaRPr lang="ru-RU" sz="800" b="1" dirty="0">
              <a:solidFill>
                <a:srgbClr val="333333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b="1" dirty="0">
                <a:solidFill>
                  <a:srgbClr val="333333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Каменск-Уральский краеведческий </a:t>
            </a:r>
            <a:r>
              <a:rPr lang="ru-RU" sz="1200" b="1" dirty="0" smtClean="0">
                <a:solidFill>
                  <a:srgbClr val="333333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музей</a:t>
            </a:r>
          </a:p>
          <a:p>
            <a:pPr eaLnBrk="0" hangingPunct="0"/>
            <a:endParaRPr lang="ru-RU" sz="800" b="1" dirty="0" smtClean="0">
              <a:solidFill>
                <a:srgbClr val="333333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b="1" dirty="0" smtClean="0">
                <a:solidFill>
                  <a:srgbClr val="333333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Рязанский музей путешественников</a:t>
            </a:r>
            <a:endParaRPr lang="ru-RU" sz="1200" dirty="0">
              <a:latin typeface="Arial Narrow" pitchFamily="34" charset="0"/>
              <a:ea typeface="Calibri" pitchFamily="34" charset="0"/>
            </a:endParaRP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3000375"/>
            <a:ext cx="1685925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2143125"/>
            <a:ext cx="17160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813" y="857250"/>
            <a:ext cx="187007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5" y="1357313"/>
            <a:ext cx="1547813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3643313"/>
            <a:ext cx="1571625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813" y="2357438"/>
            <a:ext cx="19050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14563" y="3857625"/>
            <a:ext cx="17621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06375"/>
            <a:ext cx="8229600" cy="43656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2F26A4"/>
                </a:solidFill>
                <a:latin typeface="+mj-lt"/>
                <a:ea typeface="+mj-ea"/>
                <a:cs typeface="+mj-cs"/>
              </a:rPr>
              <a:t>Научные публикации</a:t>
            </a:r>
          </a:p>
        </p:txBody>
      </p:sp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714375"/>
            <a:ext cx="5249862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071563"/>
            <a:ext cx="349091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306</Words>
  <Application>Microsoft Office PowerPoint</Application>
  <PresentationFormat>Экран (16:9)</PresentationFormat>
  <Paragraphs>72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Доступная история северных экспедиций:</vt:lpstr>
      <vt:lpstr>Книги из детства</vt:lpstr>
      <vt:lpstr>Умные книги</vt:lpstr>
      <vt:lpstr>Умные книги</vt:lpstr>
      <vt:lpstr>Документальные фильмы</vt:lpstr>
      <vt:lpstr>Художественные фильмы</vt:lpstr>
      <vt:lpstr>По следам экспедиций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 Кравчина</dc:creator>
  <cp:lastModifiedBy>resourse</cp:lastModifiedBy>
  <cp:revision>19</cp:revision>
  <dcterms:created xsi:type="dcterms:W3CDTF">2021-08-23T12:23:41Z</dcterms:created>
  <dcterms:modified xsi:type="dcterms:W3CDTF">2021-08-26T06:22:23Z</dcterms:modified>
</cp:coreProperties>
</file>